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7" r:id="rId2"/>
    <p:sldId id="480" r:id="rId3"/>
    <p:sldId id="489" r:id="rId4"/>
    <p:sldId id="354" r:id="rId5"/>
    <p:sldId id="394" r:id="rId6"/>
    <p:sldId id="490" r:id="rId7"/>
    <p:sldId id="491" r:id="rId8"/>
    <p:sldId id="471" r:id="rId9"/>
    <p:sldId id="475" r:id="rId10"/>
    <p:sldId id="492" r:id="rId11"/>
    <p:sldId id="474" r:id="rId12"/>
    <p:sldId id="493" r:id="rId13"/>
    <p:sldId id="494" r:id="rId14"/>
    <p:sldId id="473" r:id="rId15"/>
    <p:sldId id="355" r:id="rId16"/>
    <p:sldId id="481" r:id="rId17"/>
    <p:sldId id="482" r:id="rId18"/>
    <p:sldId id="484" r:id="rId19"/>
    <p:sldId id="485" r:id="rId20"/>
    <p:sldId id="486" r:id="rId21"/>
    <p:sldId id="488" r:id="rId22"/>
    <p:sldId id="483" r:id="rId23"/>
    <p:sldId id="385" r:id="rId24"/>
    <p:sldId id="353" r:id="rId25"/>
    <p:sldId id="478" r:id="rId26"/>
    <p:sldId id="476" r:id="rId27"/>
    <p:sldId id="47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вопросы.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семантической сегментации как задачи компьютерного зрения.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Семантическая сегментация – это задача </a:t>
            </a:r>
            <a:r>
              <a:rPr lang="ru-RU" dirty="0" err="1"/>
              <a:t>попиксельной</a:t>
            </a:r>
            <a:r>
              <a:rPr lang="ru-RU" dirty="0"/>
              <a:t> классификации – то есть задача определения класса объекта в каждого позиции изображения.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Семантическая сегментация – это задача сегментации каждого экземпляра каждого класса (то есть каждого объекта) на изображении.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 Семантическая сегментация – это задача поиска и локализации объектов на изображениях.</a:t>
            </a:r>
          </a:p>
        </p:txBody>
      </p:sp>
    </p:spTree>
    <p:extLst>
      <p:ext uri="{BB962C8B-B14F-4D97-AF65-F5344CB8AC3E}">
        <p14:creationId xmlns:p14="http://schemas.microsoft.com/office/powerpoint/2010/main" val="416550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вопросы.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2. Назовите особенность выбора функций потерь для семантической сегментации.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Б</a:t>
            </a:r>
            <a:r>
              <a:rPr lang="ru-RU" dirty="0" err="1"/>
              <a:t>инарная</a:t>
            </a:r>
            <a:r>
              <a:rPr lang="ru-RU" dirty="0"/>
              <a:t> </a:t>
            </a:r>
            <a:r>
              <a:rPr lang="ru-RU" dirty="0" err="1"/>
              <a:t>Кроссэнотропия</a:t>
            </a:r>
            <a:r>
              <a:rPr lang="en-US" dirty="0"/>
              <a:t>+</a:t>
            </a:r>
            <a:r>
              <a:rPr lang="ru-RU" dirty="0"/>
              <a:t>коэффициент </a:t>
            </a:r>
            <a:r>
              <a:rPr lang="en-US" dirty="0"/>
              <a:t>Dice</a:t>
            </a:r>
            <a:r>
              <a:rPr lang="ru-RU" dirty="0"/>
              <a:t> (после </a:t>
            </a:r>
            <a:r>
              <a:rPr lang="en-US" dirty="0"/>
              <a:t>sigmoid)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ru-RU" dirty="0" err="1"/>
              <a:t>редний</a:t>
            </a:r>
            <a:r>
              <a:rPr lang="ru-RU" dirty="0"/>
              <a:t> квадрат ошибок + коэффициент </a:t>
            </a:r>
            <a:r>
              <a:rPr lang="en-US" dirty="0"/>
              <a:t>Dice</a:t>
            </a:r>
            <a:r>
              <a:rPr lang="ru-RU" dirty="0"/>
              <a:t> 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Б</a:t>
            </a:r>
            <a:r>
              <a:rPr lang="ru-RU" dirty="0" err="1"/>
              <a:t>инарная</a:t>
            </a:r>
            <a:r>
              <a:rPr lang="ru-RU" dirty="0"/>
              <a:t> </a:t>
            </a:r>
            <a:r>
              <a:rPr lang="ru-RU" dirty="0" err="1"/>
              <a:t>Кроссэнотропия</a:t>
            </a:r>
            <a:r>
              <a:rPr lang="en-US" dirty="0"/>
              <a:t>+</a:t>
            </a:r>
            <a:r>
              <a:rPr lang="ru-RU" dirty="0"/>
              <a:t> средний квадрат ошибок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273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вопросы.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24175"/>
            <a:ext cx="10515600" cy="4351338"/>
          </a:xfrm>
        </p:spPr>
        <p:txBody>
          <a:bodyPr/>
          <a:lstStyle/>
          <a:p>
            <a:r>
              <a:rPr lang="ru-RU" dirty="0"/>
              <a:t>3. Назовите </a:t>
            </a:r>
            <a:r>
              <a:rPr lang="ru-RU" u="sng" dirty="0"/>
              <a:t>не характерную</a:t>
            </a:r>
            <a:r>
              <a:rPr lang="ru-RU" dirty="0"/>
              <a:t> особенность выбора метода получения итоговых карт признаков в задачах семантической сегментации.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Для получения результата часто используется подход на основе сплайн интерполяции значений между исходными пикселями.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Для получения результата часто используется подход на основе </a:t>
            </a:r>
            <a:r>
              <a:rPr lang="ru-RU" dirty="0" err="1"/>
              <a:t>билнейной</a:t>
            </a:r>
            <a:r>
              <a:rPr lang="ru-RU" dirty="0"/>
              <a:t> интерполяции значений между исходными пикселями.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Для получения результата часто используется подход на основе </a:t>
            </a:r>
            <a:r>
              <a:rPr lang="ru-RU" dirty="0" err="1"/>
              <a:t>траспонированной</a:t>
            </a:r>
            <a:r>
              <a:rPr lang="ru-RU" dirty="0"/>
              <a:t> свертки с шагом </a:t>
            </a:r>
            <a:r>
              <a:rPr lang="en-US" dirty="0"/>
              <a:t>&gt;1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580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24174"/>
            <a:ext cx="10515600" cy="50374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1. Выберите описание двух архитектур, </a:t>
            </a:r>
            <a:r>
              <a:rPr lang="ru-RU" u="sng" dirty="0"/>
              <a:t>неподходящих </a:t>
            </a:r>
            <a:r>
              <a:rPr lang="ru-RU" dirty="0"/>
              <a:t>для решения задачи семантической сегментации.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Архитектура, включающая кодировщик признаков и декодирующую часть, результат которой сравнивается с входными данными при помощи отдельной сети – классификатора.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Базовая архитектура – сеть решающая задачу обнаружения и классификации объектов, к экстрактору признаков добавлен </a:t>
            </a:r>
            <a:r>
              <a:rPr lang="ru-RU" dirty="0" err="1"/>
              <a:t>декодр</a:t>
            </a:r>
            <a:r>
              <a:rPr lang="ru-RU" dirty="0"/>
              <a:t> с числом карт, равным максимальному числу обнаруженных объектов.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 качестве </a:t>
            </a:r>
            <a:r>
              <a:rPr lang="ru-RU" dirty="0" err="1"/>
              <a:t>энкодера</a:t>
            </a:r>
            <a:r>
              <a:rPr lang="ru-RU" dirty="0"/>
              <a:t> кодировщик </a:t>
            </a:r>
            <a:r>
              <a:rPr lang="en-US" dirty="0"/>
              <a:t>efficient net b0</a:t>
            </a:r>
            <a:r>
              <a:rPr lang="ru-RU" dirty="0"/>
              <a:t>; в качестве метода получения итоговых карт признаков свертка сверх разрешения;  функция потерь: взвешенная кросс-энтропия с весом, как </a:t>
            </a:r>
            <a:r>
              <a:rPr lang="ru-RU" dirty="0" err="1"/>
              <a:t>гипепараметром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Базовая архитектура </a:t>
            </a:r>
            <a:r>
              <a:rPr lang="ru-RU" dirty="0" err="1"/>
              <a:t>автоэнкодер</a:t>
            </a:r>
            <a:r>
              <a:rPr lang="ru-RU" dirty="0"/>
              <a:t> с изменой головной частью декодера, Функция потерь </a:t>
            </a:r>
            <a:r>
              <a:rPr lang="en-US" dirty="0"/>
              <a:t>Dice</a:t>
            </a:r>
            <a:r>
              <a:rPr lang="ru-RU" dirty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Базовая архитектура кодировщик признаков на основе </a:t>
            </a:r>
            <a:r>
              <a:rPr lang="en-US" dirty="0"/>
              <a:t>VGG-13, </a:t>
            </a:r>
            <a:r>
              <a:rPr lang="ru-RU" dirty="0"/>
              <a:t>но в последних слоях сохраняют размерность выходных карт признаков, декодирующий слой организован последовательностью нескольких транспонированных сверток</a:t>
            </a:r>
            <a:r>
              <a:rPr lang="en-US" dirty="0"/>
              <a:t>.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38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24174"/>
            <a:ext cx="10515600" cy="503740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Назовите </a:t>
            </a:r>
            <a:r>
              <a:rPr lang="ru-RU" u="sng" dirty="0"/>
              <a:t>два</a:t>
            </a:r>
            <a:r>
              <a:rPr lang="ru-RU" dirty="0"/>
              <a:t> утверждения </a:t>
            </a:r>
            <a:r>
              <a:rPr lang="ru-RU" u="sng" dirty="0"/>
              <a:t>характерных</a:t>
            </a:r>
            <a:r>
              <a:rPr lang="ru-RU" dirty="0"/>
              <a:t> для выбора функций потерь в задаче семантической сегментации.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Выбор функции потерь связан как с самой классификацией (например, кросс-энтропия), так и корректным выделением границ объектов (например, </a:t>
            </a:r>
            <a:r>
              <a:rPr lang="en-US" dirty="0"/>
              <a:t>Dice</a:t>
            </a:r>
            <a:r>
              <a:rPr lang="ru-RU" dirty="0"/>
              <a:t>).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Выбор функции потерь связан с определением границ классов, например, расстояние </a:t>
            </a:r>
            <a:r>
              <a:rPr lang="ru-RU" dirty="0" err="1"/>
              <a:t>хаусдорфа</a:t>
            </a:r>
            <a:r>
              <a:rPr lang="ru-RU" dirty="0"/>
              <a:t>, если стоит только задача оконтуривания.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Выбор функции потерь связан с определением расстояния (соответствием) между классифицированными пикселями и заданной маской (например, средний квадрат ошибок).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Выбор связан с как с расстояния между пикселями размеченной маски и результата работы сети, так и классификацией пикселей по классам маски (например, кросс-энтропия).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Выбор связан с как с расположением особых точек внутри класса (например, центр или угол) и результата работы сети, так и классификацией пикселей по классам внутри маски (например, кросс-энтропия).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43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9500480"/>
                  </p:ext>
                </p:extLst>
              </p:nvPr>
            </p:nvGraphicFramePr>
            <p:xfrm>
              <a:off x="922946" y="1185386"/>
              <a:ext cx="7615585" cy="50748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2418">
                      <a:extLst>
                        <a:ext uri="{9D8B030D-6E8A-4147-A177-3AD203B41FA5}">
                          <a16:colId xmlns:a16="http://schemas.microsoft.com/office/drawing/2014/main" val="655058146"/>
                        </a:ext>
                      </a:extLst>
                    </a:gridCol>
                    <a:gridCol w="6253167">
                      <a:extLst>
                        <a:ext uri="{9D8B030D-6E8A-4147-A177-3AD203B41FA5}">
                          <a16:colId xmlns:a16="http://schemas.microsoft.com/office/drawing/2014/main" val="1115857754"/>
                        </a:ext>
                      </a:extLst>
                    </a:gridCol>
                  </a:tblGrid>
                  <a:tr h="360844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DICE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∩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3033977713"/>
                      </a:ext>
                    </a:extLst>
                  </a:tr>
                  <a:tr h="1221917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Многоклассовая Кросс энтропия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𝑖𝑐𝑤h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ru-RU" sz="11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𝑖𝑐𝑤h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99093071"/>
                      </a:ext>
                    </a:extLst>
                  </a:tr>
                  <a:tr h="1047357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Фокальная функция потерь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α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ru-RU" sz="11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y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ic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ic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ic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nary>
                              </m:oMath>
                            </m:oMathPara>
                          </a14:m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1278340184"/>
                      </a:ext>
                    </a:extLst>
                  </a:tr>
                  <a:tr h="505272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MSE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11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𝑖𝑐𝑤h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 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ru-RU" sz="11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ru-RU" sz="11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1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𝑖𝑐𝑤h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1170579601"/>
                      </a:ext>
                    </a:extLst>
                  </a:tr>
                  <a:tr h="505272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MAE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𝑖𝑐𝑤h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ru-RU" sz="11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1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𝑖𝑐𝑤h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3565699520"/>
                      </a:ext>
                    </a:extLst>
                  </a:tr>
                  <a:tr h="1396476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Бинарная взвешенная кросс энтропия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 −(1−</m:t>
                                </m:r>
                                <m:sSub>
                                  <m:sSub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ru-RU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ru-RU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y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RU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extLst>
                      <a:ext uri="{0D108BD9-81ED-4DB2-BD59-A6C34878D82A}">
                        <a16:rowId xmlns:a16="http://schemas.microsoft.com/office/drawing/2014/main" val="40276776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9500480"/>
                  </p:ext>
                </p:extLst>
              </p:nvPr>
            </p:nvGraphicFramePr>
            <p:xfrm>
              <a:off x="922946" y="1185386"/>
              <a:ext cx="7615585" cy="50816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2418">
                      <a:extLst>
                        <a:ext uri="{9D8B030D-6E8A-4147-A177-3AD203B41FA5}">
                          <a16:colId xmlns:a16="http://schemas.microsoft.com/office/drawing/2014/main" val="655058146"/>
                        </a:ext>
                      </a:extLst>
                    </a:gridCol>
                    <a:gridCol w="6253167">
                      <a:extLst>
                        <a:ext uri="{9D8B030D-6E8A-4147-A177-3AD203B41FA5}">
                          <a16:colId xmlns:a16="http://schemas.microsoft.com/office/drawing/2014/main" val="11158577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DICE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11475" r="-390" b="-12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3977713"/>
                      </a:ext>
                    </a:extLst>
                  </a:tr>
                  <a:tr h="1221917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Многоклассовая Кросс энтропия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33831" r="-390" b="-286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93071"/>
                      </a:ext>
                    </a:extLst>
                  </a:tr>
                  <a:tr h="1047357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Фокальная функция потерь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156395" r="-390" b="-234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8340184"/>
                      </a:ext>
                    </a:extLst>
                  </a:tr>
                  <a:tr h="522542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MSE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512791" r="-390" b="-36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579601"/>
                      </a:ext>
                    </a:extLst>
                  </a:tr>
                  <a:tr h="522542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MAE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612791" r="-390" b="-26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99520"/>
                      </a:ext>
                    </a:extLst>
                  </a:tr>
                  <a:tr h="1396476">
                    <a:tc>
                      <a:txBody>
                        <a:bodyPr/>
                        <a:lstStyle/>
                        <a:p>
                          <a:pPr marL="457200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Бинарная взвешенная кросс энтропия</a:t>
                          </a:r>
                          <a:endParaRPr lang="ru-RU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169" marR="61169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1169" marR="61169" marT="0" marB="0">
                        <a:blipFill>
                          <a:blip r:embed="rId2"/>
                          <a:stretch>
                            <a:fillRect l="-21930" t="-267686" r="-390" b="-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76776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6814758" y="-48399"/>
            <a:ext cx="190067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поставьте соответствия</a:t>
            </a:r>
            <a:endParaRPr kumimoji="0" lang="ru-RU" altLang="ru-RU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93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Методы повышающей интерполяции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39" t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52FFEB-67E7-3C4F-A1DA-F4081ACD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5" y="4634828"/>
            <a:ext cx="2285379" cy="18398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3E7F50-A3AC-A341-9713-4FD86045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96" y="3583323"/>
            <a:ext cx="2294996" cy="1847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5D297E-1BF3-D04E-AA42-1E753794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2" y="996696"/>
            <a:ext cx="2268327" cy="1826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8D9CEC-4611-F14C-8212-4C2DCC45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11" y="996696"/>
            <a:ext cx="2298014" cy="1849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FEC5E8-00CB-E746-A417-1F0784FAA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64" y="4643515"/>
            <a:ext cx="2274589" cy="1831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35F028F-5145-4D4C-B538-107D5E5D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64" y="2836296"/>
            <a:ext cx="2274589" cy="1831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21DDD0-7A79-0F4A-BAB1-ED59AB15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4" y="2803712"/>
            <a:ext cx="2285380" cy="18398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0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14326"/>
            <a:ext cx="12003314" cy="110807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Справочно</a:t>
            </a:r>
            <a:r>
              <a:rPr lang="ru-RU" sz="4800" b="1" dirty="0">
                <a:solidFill>
                  <a:schemeClr val="bg1"/>
                </a:solidFill>
              </a:rPr>
              <a:t> функция потерь  </a:t>
            </a:r>
            <a:br>
              <a:rPr lang="ru-RU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для несбалансированных выборок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3200" y="1547811"/>
                <a:ext cx="10912021" cy="4662983"/>
              </a:xfrm>
            </p:spPr>
            <p:txBody>
              <a:bodyPr>
                <a:normAutofit lnSpcReduction="10000"/>
              </a:bodyPr>
              <a:lstStyle/>
              <a:p>
                <a:pPr marL="542925" lvl="1">
                  <a:lnSpc>
                    <a:spcPct val="10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Бинарная кросс-энтропия</a:t>
                </a:r>
              </a:p>
              <a:p>
                <a:pPr marL="314325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−(1−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542925" lvl="1">
                  <a:lnSpc>
                    <a:spcPct val="10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Взвешенная бинарная кросс-энтропия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Бинарная фокальная модификация функции потерь.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выбираются обратно пропорционально объему класса 1.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542925" lvl="1"/>
                <a:endParaRPr lang="ru-RU" dirty="0">
                  <a:solidFill>
                    <a:schemeClr val="bg1"/>
                  </a:solidFill>
                </a:endParaRPr>
              </a:p>
              <a:p>
                <a:pPr marL="542925" lvl="1"/>
                <a:endParaRPr lang="ru-RU" dirty="0"/>
              </a:p>
              <a:p>
                <a:pPr marL="542925" lvl="1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1547811"/>
                <a:ext cx="10912021" cy="4662983"/>
              </a:xfrm>
              <a:blipFill>
                <a:blip r:embed="rId2"/>
                <a:stretch>
                  <a:fillRect t="-1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793173" y="6151540"/>
            <a:ext cx="9940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</p:spTree>
    <p:extLst>
      <p:ext uri="{BB962C8B-B14F-4D97-AF65-F5344CB8AC3E}">
        <p14:creationId xmlns:p14="http://schemas.microsoft.com/office/powerpoint/2010/main" val="26615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выше).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Сегментации объектов и сцен (</a:t>
            </a:r>
            <a:r>
              <a:rPr lang="ru-RU" sz="2200" dirty="0" err="1">
                <a:solidFill>
                  <a:schemeClr val="bg1"/>
                </a:solidFill>
              </a:rPr>
              <a:t>Panoptic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Поиск и выделения ключевых точек (</a:t>
            </a:r>
            <a:r>
              <a:rPr lang="ru-RU" sz="2200" dirty="0" err="1">
                <a:solidFill>
                  <a:schemeClr val="bg1"/>
                </a:solidFill>
              </a:rPr>
              <a:t>Key-Point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Генерации изображений (</a:t>
            </a:r>
            <a:r>
              <a:rPr lang="ru-RU" sz="2200" dirty="0" err="1">
                <a:solidFill>
                  <a:schemeClr val="bg1"/>
                </a:solidFill>
              </a:rPr>
              <a:t>Image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Generation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Повышение качества изображений и видео-сцен (</a:t>
            </a:r>
            <a:r>
              <a:rPr lang="ru-RU" sz="2200" dirty="0" err="1">
                <a:solidFill>
                  <a:schemeClr val="bg1"/>
                </a:solidFill>
              </a:rPr>
              <a:t>Super-Resolution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Преобразование изображений (раскрашивание, перенос стиля, удаление шумов, восстановление изображений и т.д.)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7522096" y="5421268"/>
            <a:ext cx="0" cy="2160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7522096" y="5637292"/>
            <a:ext cx="20162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9538320" y="5349260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9610328" y="4350112"/>
            <a:ext cx="0" cy="2790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984483" y="5349260"/>
            <a:ext cx="4529501" cy="1227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Выделение  признаков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(backbone, feature extractor) </a:t>
            </a: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как правило един для всех задач,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Головные слои могут быть разными.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60661" y="4723185"/>
            <a:ext cx="4028220" cy="2050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645653" y="1718272"/>
            <a:ext cx="8823087" cy="132403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4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6280" y="15938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0" y="1187846"/>
            <a:ext cx="569468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расширить выходной слой до размера входного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</a:t>
            </a:r>
            <a:r>
              <a:rPr lang="ru-RU" sz="2200" dirty="0" err="1">
                <a:solidFill>
                  <a:schemeClr val="bg1"/>
                </a:solidFill>
              </a:rPr>
              <a:t>прзнаков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с максимальным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(ост. нули)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46" y="1689100"/>
            <a:ext cx="5625733" cy="4556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002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/>
          <a:srcRect l="8982" r="8794" b="77812"/>
          <a:stretch/>
        </p:blipFill>
        <p:spPr>
          <a:xfrm>
            <a:off x="6862273" y="1456253"/>
            <a:ext cx="4965106" cy="134676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139950" y="1271588"/>
            <a:ext cx="3125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24" y="2819400"/>
            <a:ext cx="3676650" cy="4038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1671698"/>
            <a:ext cx="5812148" cy="5015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64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Методы повышающей интерполяции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39" t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51333"/>
          <a:stretch/>
        </p:blipFill>
        <p:spPr>
          <a:xfrm>
            <a:off x="-483870" y="2846669"/>
            <a:ext cx="1799553" cy="11829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48387"/>
          <a:stretch/>
        </p:blipFill>
        <p:spPr>
          <a:xfrm>
            <a:off x="-636905" y="4201209"/>
            <a:ext cx="1908460" cy="11829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52FFEB-67E7-3C4F-A1DA-F4081ACD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5" y="4634828"/>
            <a:ext cx="2285379" cy="18398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3E7F50-A3AC-A341-9713-4FD86045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62" y="3583323"/>
            <a:ext cx="2294996" cy="1847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5D297E-1BF3-D04E-AA42-1E753794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2" y="996696"/>
            <a:ext cx="2268327" cy="1826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8D9CEC-4611-F14C-8212-4C2DCC45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211" y="996696"/>
            <a:ext cx="2298014" cy="1849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FEC5E8-00CB-E746-A417-1F0784FAA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64" y="4643515"/>
            <a:ext cx="2274589" cy="1831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35F028F-5145-4D4C-B538-107D5E5D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264" y="2836296"/>
            <a:ext cx="2274589" cy="1831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21DDD0-7A79-0F4A-BAB1-ED59AB15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84" y="2803712"/>
            <a:ext cx="2285380" cy="18398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5409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1141</Words>
  <Application>Microsoft Office PowerPoint</Application>
  <PresentationFormat>Широкоэкранный</PresentationFormat>
  <Paragraphs>199</Paragraphs>
  <Slides>27</Slides>
  <Notes>0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Базовые вопросы. </vt:lpstr>
      <vt:lpstr>Базовые вопросы. </vt:lpstr>
      <vt:lpstr>Базовые вопросы. </vt:lpstr>
      <vt:lpstr>Вопросы повышенной сложности </vt:lpstr>
      <vt:lpstr>Вопросы повышенной сложности </vt:lpstr>
      <vt:lpstr>Вопросы повышенной сложности </vt:lpstr>
      <vt:lpstr>Методы повышающей интерполяции</vt:lpstr>
      <vt:lpstr>Справочно функция потерь   для несбалансированных выборок</vt:lpstr>
      <vt:lpstr>Задачи компьютерного зрения</vt:lpstr>
      <vt:lpstr>Задача сегментации – deep learning FCN</vt:lpstr>
      <vt:lpstr>Билинейная интерполяция</vt:lpstr>
      <vt:lpstr>Методы повышающей интерполяции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112</cp:revision>
  <dcterms:created xsi:type="dcterms:W3CDTF">2021-12-17T14:01:26Z</dcterms:created>
  <dcterms:modified xsi:type="dcterms:W3CDTF">2023-11-15T14:53:13Z</dcterms:modified>
</cp:coreProperties>
</file>